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10972800"/>
  <p:notesSz cx="10972800" cy="14630400"/>
  <p:embeddedFontLst>
    <p:embeddedFont>
      <p:font typeface="Inter"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31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277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0000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00000">
              <a:alpha val="80000"/>
            </a:srgbClr>
          </a:solidFill>
          <a:ln/>
        </p:spPr>
      </p:sp>
      <p:sp>
        <p:nvSpPr>
          <p:cNvPr id="4" name="Text 1"/>
          <p:cNvSpPr/>
          <p:nvPr/>
        </p:nvSpPr>
        <p:spPr>
          <a:xfrm>
            <a:off x="793790" y="827842"/>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943916" y="2333768"/>
            <a:ext cx="13042821" cy="1501253"/>
          </a:xfrm>
          <a:prstGeom prst="rect">
            <a:avLst/>
          </a:prstGeom>
          <a:noFill/>
          <a:ln/>
        </p:spPr>
        <p:txBody>
          <a:bodyPr wrap="square" lIns="0" tIns="0" rIns="0" bIns="0" rtlCol="0" anchor="t"/>
          <a:lstStyle/>
          <a:p>
            <a:pPr marL="0" indent="0" algn="ctr">
              <a:lnSpc>
                <a:spcPts val="5850"/>
              </a:lnSpc>
              <a:buNone/>
            </a:pPr>
            <a:r>
              <a:rPr lang="en-US" sz="6000" b="1" dirty="0">
                <a:solidFill>
                  <a:srgbClr val="FF8AAF"/>
                </a:solidFill>
                <a:latin typeface="Petrona Bold" pitchFamily="34" charset="0"/>
                <a:ea typeface="Petrona Bold" pitchFamily="34" charset="-122"/>
                <a:cs typeface="Petrona Bold" pitchFamily="34" charset="-120"/>
              </a:rPr>
              <a:t>Cryptocurrencies, Their Structure, Applications, and Role in the Digital Economy</a:t>
            </a:r>
            <a:endParaRPr lang="en-US"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59004"/>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Introduction</a:t>
            </a:r>
            <a:endParaRPr lang="en-US" sz="4650" dirty="0"/>
          </a:p>
        </p:txBody>
      </p:sp>
      <p:sp>
        <p:nvSpPr>
          <p:cNvPr id="4" name="Text 1"/>
          <p:cNvSpPr/>
          <p:nvPr/>
        </p:nvSpPr>
        <p:spPr>
          <a:xfrm>
            <a:off x="793790" y="4543425"/>
            <a:ext cx="13042821" cy="3174563"/>
          </a:xfrm>
          <a:prstGeom prst="rect">
            <a:avLst/>
          </a:prstGeom>
          <a:noFill/>
          <a:ln/>
        </p:spPr>
        <p:txBody>
          <a:bodyPr wrap="square" lIns="0" tIns="0" rIns="0" bIns="0" rtlCol="0" anchor="t"/>
          <a:lstStyle/>
          <a:p>
            <a:pPr marL="0" indent="0" algn="l">
              <a:lnSpc>
                <a:spcPts val="3550"/>
              </a:lnSpc>
              <a:buNone/>
            </a:pPr>
            <a:r>
              <a:rPr lang="en-US" sz="2200" dirty="0">
                <a:solidFill>
                  <a:srgbClr val="E0D6DE"/>
                </a:solidFill>
                <a:latin typeface="Inter" pitchFamily="34" charset="0"/>
                <a:ea typeface="Inter" pitchFamily="34" charset="-122"/>
                <a:cs typeface="Inter" pitchFamily="34" charset="-120"/>
              </a:rPr>
              <a:t>In recent years, cryptocurrencies have emerged as one of the most significant innovations in the fields of technology and finance. These digital assets rely on cryptography and blockchain technology to provide a secure, transparent, and decentralized environment for financial transactions. The rapid development of this sector highlights its growing influence on the future of the global economy. This report examines the concept of cryptocurrency, its origins, advantages, applications, challenges, and its potential role in shaping the digital financial landscape.</a:t>
            </a:r>
            <a:endParaRPr lang="en-US" sz="2200" dirty="0"/>
          </a:p>
        </p:txBody>
      </p:sp>
      <p:sp>
        <p:nvSpPr>
          <p:cNvPr id="5" name="Rectangle: Rounded Corners 4">
            <a:extLst>
              <a:ext uri="{FF2B5EF4-FFF2-40B4-BE49-F238E27FC236}">
                <a16:creationId xmlns:a16="http://schemas.microsoft.com/office/drawing/2014/main" id="{1EFFA7BC-7FD3-D07F-1C28-3DD69492DD9E}"/>
              </a:ext>
            </a:extLst>
          </p:cNvPr>
          <p:cNvSpPr/>
          <p:nvPr/>
        </p:nvSpPr>
        <p:spPr>
          <a:xfrm>
            <a:off x="12596884" y="10508776"/>
            <a:ext cx="1937982" cy="341194"/>
          </a:xfrm>
          <a:prstGeom prst="roundRect">
            <a:avLst/>
          </a:prstGeom>
          <a:solidFill>
            <a:srgbClr val="0E07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23768"/>
            <a:ext cx="7219355"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What Is a Cryptocurrency?</a:t>
            </a:r>
            <a:endParaRPr lang="en-US" sz="4650" dirty="0"/>
          </a:p>
        </p:txBody>
      </p:sp>
      <p:sp>
        <p:nvSpPr>
          <p:cNvPr id="3" name="Text 1"/>
          <p:cNvSpPr/>
          <p:nvPr/>
        </p:nvSpPr>
        <p:spPr>
          <a:xfrm>
            <a:off x="793790" y="1912263"/>
            <a:ext cx="7604284" cy="3628073"/>
          </a:xfrm>
          <a:prstGeom prst="rect">
            <a:avLst/>
          </a:prstGeom>
          <a:noFill/>
          <a:ln/>
        </p:spPr>
        <p:txBody>
          <a:bodyPr wrap="square" lIns="0" tIns="0" rIns="0" bIns="0" rtlCol="0" anchor="t"/>
          <a:lstStyle/>
          <a:p>
            <a:pPr marL="0" indent="0" algn="l">
              <a:lnSpc>
                <a:spcPts val="3550"/>
              </a:lnSpc>
              <a:buNone/>
            </a:pPr>
            <a:r>
              <a:rPr lang="en-US" sz="2200" dirty="0">
                <a:solidFill>
                  <a:srgbClr val="E0D6DE"/>
                </a:solidFill>
                <a:latin typeface="Inter" pitchFamily="34" charset="0"/>
                <a:ea typeface="Inter" pitchFamily="34" charset="-122"/>
                <a:cs typeface="Inter" pitchFamily="34" charset="-120"/>
              </a:rPr>
              <a:t>A cryptocurrency is a type of digital currency that exists solely in electronic form and uses cryptography and blockchain technology to secure transactions. A key characteristic of cryptocurrencies is their decentralization—they are not controlled by any government, institution, or central bank. This feature has positioned cryptocurrencies as a revolutionary force in the financial world.</a:t>
            </a:r>
            <a:endParaRPr lang="en-US" sz="2200" dirty="0"/>
          </a:p>
        </p:txBody>
      </p:sp>
      <p:pic>
        <p:nvPicPr>
          <p:cNvPr id="4" name="Image 0" descr="preencoded.png"/>
          <p:cNvPicPr>
            <a:picLocks noChangeAspect="1"/>
          </p:cNvPicPr>
          <p:nvPr/>
        </p:nvPicPr>
        <p:blipFill>
          <a:blip r:embed="rId3"/>
          <a:stretch>
            <a:fillRect/>
          </a:stretch>
        </p:blipFill>
        <p:spPr>
          <a:xfrm>
            <a:off x="8959096" y="1963341"/>
            <a:ext cx="4885015" cy="4885015"/>
          </a:xfrm>
          <a:prstGeom prst="rect">
            <a:avLst/>
          </a:prstGeom>
        </p:spPr>
      </p:pic>
      <p:sp>
        <p:nvSpPr>
          <p:cNvPr id="5" name="Rectangle: Rounded Corners 4">
            <a:extLst>
              <a:ext uri="{FF2B5EF4-FFF2-40B4-BE49-F238E27FC236}">
                <a16:creationId xmlns:a16="http://schemas.microsoft.com/office/drawing/2014/main" id="{2AEA79F1-6F1B-AA77-DAA4-50E12D6C2B91}"/>
              </a:ext>
            </a:extLst>
          </p:cNvPr>
          <p:cNvSpPr/>
          <p:nvPr/>
        </p:nvSpPr>
        <p:spPr>
          <a:xfrm>
            <a:off x="12596884" y="10508776"/>
            <a:ext cx="1937982" cy="341194"/>
          </a:xfrm>
          <a:prstGeom prst="roundRect">
            <a:avLst/>
          </a:prstGeom>
          <a:solidFill>
            <a:srgbClr val="0E07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23768"/>
            <a:ext cx="7603927"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History of Cryptocurrencies</a:t>
            </a:r>
            <a:endParaRPr lang="en-US" sz="4650" dirty="0"/>
          </a:p>
        </p:txBody>
      </p:sp>
      <p:sp>
        <p:nvSpPr>
          <p:cNvPr id="3" name="Shape 1"/>
          <p:cNvSpPr/>
          <p:nvPr/>
        </p:nvSpPr>
        <p:spPr>
          <a:xfrm>
            <a:off x="7299960" y="1821656"/>
            <a:ext cx="30480" cy="5599271"/>
          </a:xfrm>
          <a:prstGeom prst="roundRect">
            <a:avLst>
              <a:gd name="adj" fmla="val 312558"/>
            </a:avLst>
          </a:prstGeom>
          <a:solidFill>
            <a:srgbClr val="48367C"/>
          </a:solidFill>
          <a:ln/>
        </p:spPr>
      </p:sp>
      <p:sp>
        <p:nvSpPr>
          <p:cNvPr id="4" name="Shape 2"/>
          <p:cNvSpPr/>
          <p:nvPr/>
        </p:nvSpPr>
        <p:spPr>
          <a:xfrm>
            <a:off x="6410087" y="2061567"/>
            <a:ext cx="680442" cy="30480"/>
          </a:xfrm>
          <a:prstGeom prst="roundRect">
            <a:avLst>
              <a:gd name="adj" fmla="val 312558"/>
            </a:avLst>
          </a:prstGeom>
          <a:solidFill>
            <a:srgbClr val="48367C"/>
          </a:solidFill>
          <a:ln/>
        </p:spPr>
      </p:sp>
      <p:sp>
        <p:nvSpPr>
          <p:cNvPr id="5" name="Shape 3"/>
          <p:cNvSpPr/>
          <p:nvPr/>
        </p:nvSpPr>
        <p:spPr>
          <a:xfrm>
            <a:off x="7060049" y="1821656"/>
            <a:ext cx="510302" cy="510302"/>
          </a:xfrm>
          <a:prstGeom prst="roundRect">
            <a:avLst>
              <a:gd name="adj" fmla="val 18669"/>
            </a:avLst>
          </a:prstGeom>
          <a:solidFill>
            <a:srgbClr val="2F1D63"/>
          </a:solidFill>
          <a:ln w="7620">
            <a:solidFill>
              <a:srgbClr val="48367C"/>
            </a:solidFill>
            <a:prstDash val="solid"/>
          </a:ln>
        </p:spPr>
      </p:sp>
      <p:sp>
        <p:nvSpPr>
          <p:cNvPr id="6" name="Text 4"/>
          <p:cNvSpPr/>
          <p:nvPr/>
        </p:nvSpPr>
        <p:spPr>
          <a:xfrm>
            <a:off x="7136606" y="1853565"/>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7" name="Text 5"/>
          <p:cNvSpPr/>
          <p:nvPr/>
        </p:nvSpPr>
        <p:spPr>
          <a:xfrm>
            <a:off x="3204091" y="1899523"/>
            <a:ext cx="2977039" cy="372070"/>
          </a:xfrm>
          <a:prstGeom prst="rect">
            <a:avLst/>
          </a:prstGeom>
          <a:noFill/>
          <a:ln/>
        </p:spPr>
        <p:txBody>
          <a:bodyPr wrap="none" lIns="0" tIns="0" rIns="0" bIns="0" rtlCol="0" anchor="t"/>
          <a:lstStyle/>
          <a:p>
            <a:pPr marL="0" indent="0" algn="r">
              <a:lnSpc>
                <a:spcPts val="2900"/>
              </a:lnSpc>
              <a:buNone/>
            </a:pPr>
            <a:r>
              <a:rPr lang="en-US" sz="2300" b="1" dirty="0">
                <a:solidFill>
                  <a:srgbClr val="E0D6DE"/>
                </a:solidFill>
                <a:latin typeface="Petrona Bold" pitchFamily="34" charset="0"/>
                <a:ea typeface="Petrona Bold" pitchFamily="34" charset="-122"/>
                <a:cs typeface="Petrona Bold" pitchFamily="34" charset="-120"/>
              </a:rPr>
              <a:t>2008</a:t>
            </a:r>
            <a:endParaRPr lang="en-US" sz="2300" dirty="0"/>
          </a:p>
        </p:txBody>
      </p:sp>
      <p:sp>
        <p:nvSpPr>
          <p:cNvPr id="8" name="Text 6"/>
          <p:cNvSpPr/>
          <p:nvPr/>
        </p:nvSpPr>
        <p:spPr>
          <a:xfrm>
            <a:off x="793790" y="2407682"/>
            <a:ext cx="5387340" cy="1088708"/>
          </a:xfrm>
          <a:prstGeom prst="rect">
            <a:avLst/>
          </a:prstGeom>
          <a:noFill/>
          <a:ln/>
        </p:spPr>
        <p:txBody>
          <a:bodyPr wrap="square" lIns="0" tIns="0" rIns="0" bIns="0" rtlCol="0" anchor="t"/>
          <a:lstStyle/>
          <a:p>
            <a:pPr marL="0" indent="0" algn="r">
              <a:lnSpc>
                <a:spcPts val="2850"/>
              </a:lnSpc>
              <a:buNone/>
            </a:pPr>
            <a:r>
              <a:rPr lang="en-US" sz="1750" dirty="0">
                <a:solidFill>
                  <a:srgbClr val="E0D6DE"/>
                </a:solidFill>
                <a:latin typeface="Inter" pitchFamily="34" charset="0"/>
                <a:ea typeface="Inter" pitchFamily="34" charset="-122"/>
                <a:cs typeface="Inter" pitchFamily="34" charset="-120"/>
              </a:rPr>
              <a:t>Publication of the Bitcoin whitepaper by an anonymous individual or group known as Satoshi Nakamoto</a:t>
            </a:r>
            <a:endParaRPr lang="en-US" sz="1750" dirty="0"/>
          </a:p>
        </p:txBody>
      </p:sp>
      <p:sp>
        <p:nvSpPr>
          <p:cNvPr id="9" name="Shape 7"/>
          <p:cNvSpPr/>
          <p:nvPr/>
        </p:nvSpPr>
        <p:spPr>
          <a:xfrm>
            <a:off x="7539871" y="3422452"/>
            <a:ext cx="680442" cy="30480"/>
          </a:xfrm>
          <a:prstGeom prst="roundRect">
            <a:avLst>
              <a:gd name="adj" fmla="val 312558"/>
            </a:avLst>
          </a:prstGeom>
          <a:solidFill>
            <a:srgbClr val="48367C"/>
          </a:solidFill>
          <a:ln/>
        </p:spPr>
      </p:sp>
      <p:sp>
        <p:nvSpPr>
          <p:cNvPr id="10" name="Shape 8"/>
          <p:cNvSpPr/>
          <p:nvPr/>
        </p:nvSpPr>
        <p:spPr>
          <a:xfrm>
            <a:off x="7060049" y="3182541"/>
            <a:ext cx="510302" cy="510302"/>
          </a:xfrm>
          <a:prstGeom prst="roundRect">
            <a:avLst>
              <a:gd name="adj" fmla="val 18669"/>
            </a:avLst>
          </a:prstGeom>
          <a:solidFill>
            <a:srgbClr val="2F1D63"/>
          </a:solidFill>
          <a:ln w="7620">
            <a:solidFill>
              <a:srgbClr val="48367C"/>
            </a:solidFill>
            <a:prstDash val="solid"/>
          </a:ln>
        </p:spPr>
      </p:sp>
      <p:sp>
        <p:nvSpPr>
          <p:cNvPr id="11" name="Text 9"/>
          <p:cNvSpPr/>
          <p:nvPr/>
        </p:nvSpPr>
        <p:spPr>
          <a:xfrm>
            <a:off x="7136606" y="3214449"/>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2" name="Text 10"/>
          <p:cNvSpPr/>
          <p:nvPr/>
        </p:nvSpPr>
        <p:spPr>
          <a:xfrm>
            <a:off x="8449270" y="326040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2009</a:t>
            </a:r>
            <a:endParaRPr lang="en-US" sz="2300" dirty="0"/>
          </a:p>
        </p:txBody>
      </p:sp>
      <p:sp>
        <p:nvSpPr>
          <p:cNvPr id="13" name="Text 11"/>
          <p:cNvSpPr/>
          <p:nvPr/>
        </p:nvSpPr>
        <p:spPr>
          <a:xfrm>
            <a:off x="8449270" y="3768566"/>
            <a:ext cx="538734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Launch of the Bitcoin network and the first recorded transaction</a:t>
            </a:r>
            <a:endParaRPr lang="en-US" sz="1750" dirty="0"/>
          </a:p>
        </p:txBody>
      </p:sp>
      <p:sp>
        <p:nvSpPr>
          <p:cNvPr id="14" name="Shape 12"/>
          <p:cNvSpPr/>
          <p:nvPr/>
        </p:nvSpPr>
        <p:spPr>
          <a:xfrm>
            <a:off x="6410087" y="4595455"/>
            <a:ext cx="680442" cy="30480"/>
          </a:xfrm>
          <a:prstGeom prst="roundRect">
            <a:avLst>
              <a:gd name="adj" fmla="val 312558"/>
            </a:avLst>
          </a:prstGeom>
          <a:solidFill>
            <a:srgbClr val="48367C"/>
          </a:solidFill>
          <a:ln/>
        </p:spPr>
      </p:sp>
      <p:sp>
        <p:nvSpPr>
          <p:cNvPr id="15" name="Shape 13"/>
          <p:cNvSpPr/>
          <p:nvPr/>
        </p:nvSpPr>
        <p:spPr>
          <a:xfrm>
            <a:off x="7060049" y="4355544"/>
            <a:ext cx="510302" cy="510302"/>
          </a:xfrm>
          <a:prstGeom prst="roundRect">
            <a:avLst>
              <a:gd name="adj" fmla="val 18669"/>
            </a:avLst>
          </a:prstGeom>
          <a:solidFill>
            <a:srgbClr val="2F1D63"/>
          </a:solidFill>
          <a:ln w="7620">
            <a:solidFill>
              <a:srgbClr val="48367C"/>
            </a:solidFill>
            <a:prstDash val="solid"/>
          </a:ln>
        </p:spPr>
      </p:sp>
      <p:sp>
        <p:nvSpPr>
          <p:cNvPr id="16" name="Text 14"/>
          <p:cNvSpPr/>
          <p:nvPr/>
        </p:nvSpPr>
        <p:spPr>
          <a:xfrm>
            <a:off x="7136606" y="4387453"/>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E0D6DE"/>
                </a:solidFill>
                <a:latin typeface="Petrona Bold" pitchFamily="34" charset="0"/>
                <a:ea typeface="Petrona Bold" pitchFamily="34" charset="-122"/>
                <a:cs typeface="Petrona Bold" pitchFamily="34" charset="-120"/>
              </a:rPr>
              <a:t>3</a:t>
            </a:r>
            <a:endParaRPr lang="en-US" sz="2800" dirty="0"/>
          </a:p>
        </p:txBody>
      </p:sp>
      <p:sp>
        <p:nvSpPr>
          <p:cNvPr id="17" name="Text 15"/>
          <p:cNvSpPr/>
          <p:nvPr/>
        </p:nvSpPr>
        <p:spPr>
          <a:xfrm>
            <a:off x="3204091" y="4433411"/>
            <a:ext cx="2977039" cy="372070"/>
          </a:xfrm>
          <a:prstGeom prst="rect">
            <a:avLst/>
          </a:prstGeom>
          <a:noFill/>
          <a:ln/>
        </p:spPr>
        <p:txBody>
          <a:bodyPr wrap="none" lIns="0" tIns="0" rIns="0" bIns="0" rtlCol="0" anchor="t"/>
          <a:lstStyle/>
          <a:p>
            <a:pPr marL="0" indent="0" algn="r">
              <a:lnSpc>
                <a:spcPts val="2900"/>
              </a:lnSpc>
              <a:buNone/>
            </a:pPr>
            <a:r>
              <a:rPr lang="en-US" sz="2300" b="1" dirty="0">
                <a:solidFill>
                  <a:srgbClr val="E0D6DE"/>
                </a:solidFill>
                <a:latin typeface="Petrona Bold" pitchFamily="34" charset="0"/>
                <a:ea typeface="Petrona Bold" pitchFamily="34" charset="-122"/>
                <a:cs typeface="Petrona Bold" pitchFamily="34" charset="-120"/>
              </a:rPr>
              <a:t>2010</a:t>
            </a:r>
            <a:endParaRPr lang="en-US" sz="2300" dirty="0"/>
          </a:p>
        </p:txBody>
      </p:sp>
      <p:sp>
        <p:nvSpPr>
          <p:cNvPr id="18" name="Text 16"/>
          <p:cNvSpPr/>
          <p:nvPr/>
        </p:nvSpPr>
        <p:spPr>
          <a:xfrm>
            <a:off x="793790" y="4941570"/>
            <a:ext cx="5387340" cy="725805"/>
          </a:xfrm>
          <a:prstGeom prst="rect">
            <a:avLst/>
          </a:prstGeom>
          <a:noFill/>
          <a:ln/>
        </p:spPr>
        <p:txBody>
          <a:bodyPr wrap="square" lIns="0" tIns="0" rIns="0" bIns="0" rtlCol="0" anchor="t"/>
          <a:lstStyle/>
          <a:p>
            <a:pPr marL="0" indent="0" algn="r">
              <a:lnSpc>
                <a:spcPts val="2850"/>
              </a:lnSpc>
              <a:buNone/>
            </a:pPr>
            <a:r>
              <a:rPr lang="en-US" sz="1750" dirty="0">
                <a:solidFill>
                  <a:srgbClr val="E0D6DE"/>
                </a:solidFill>
                <a:latin typeface="Inter" pitchFamily="34" charset="0"/>
                <a:ea typeface="Inter" pitchFamily="34" charset="-122"/>
                <a:cs typeface="Inter" pitchFamily="34" charset="-120"/>
              </a:rPr>
              <a:t>First real-world purchase using Bitcoin (two pizzas for 10,000 BTC)</a:t>
            </a:r>
            <a:endParaRPr lang="en-US" sz="1750" dirty="0"/>
          </a:p>
        </p:txBody>
      </p:sp>
      <p:sp>
        <p:nvSpPr>
          <p:cNvPr id="19" name="Shape 17"/>
          <p:cNvSpPr/>
          <p:nvPr/>
        </p:nvSpPr>
        <p:spPr>
          <a:xfrm>
            <a:off x="7539871" y="5768459"/>
            <a:ext cx="680442" cy="30480"/>
          </a:xfrm>
          <a:prstGeom prst="roundRect">
            <a:avLst>
              <a:gd name="adj" fmla="val 312558"/>
            </a:avLst>
          </a:prstGeom>
          <a:solidFill>
            <a:srgbClr val="48367C"/>
          </a:solidFill>
          <a:ln/>
        </p:spPr>
      </p:sp>
      <p:sp>
        <p:nvSpPr>
          <p:cNvPr id="20" name="Shape 18"/>
          <p:cNvSpPr/>
          <p:nvPr/>
        </p:nvSpPr>
        <p:spPr>
          <a:xfrm>
            <a:off x="7060049" y="5528548"/>
            <a:ext cx="510302" cy="510302"/>
          </a:xfrm>
          <a:prstGeom prst="roundRect">
            <a:avLst>
              <a:gd name="adj" fmla="val 18669"/>
            </a:avLst>
          </a:prstGeom>
          <a:solidFill>
            <a:srgbClr val="2F1D63"/>
          </a:solidFill>
          <a:ln w="7620">
            <a:solidFill>
              <a:srgbClr val="48367C"/>
            </a:solidFill>
            <a:prstDash val="solid"/>
          </a:ln>
        </p:spPr>
      </p:sp>
      <p:sp>
        <p:nvSpPr>
          <p:cNvPr id="21" name="Text 19"/>
          <p:cNvSpPr/>
          <p:nvPr/>
        </p:nvSpPr>
        <p:spPr>
          <a:xfrm>
            <a:off x="7136606" y="5560457"/>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E0D6DE"/>
                </a:solidFill>
                <a:latin typeface="Petrona Bold" pitchFamily="34" charset="0"/>
                <a:ea typeface="Petrona Bold" pitchFamily="34" charset="-122"/>
                <a:cs typeface="Petrona Bold" pitchFamily="34" charset="-120"/>
              </a:rPr>
              <a:t>4</a:t>
            </a:r>
            <a:endParaRPr lang="en-US" sz="2800" dirty="0"/>
          </a:p>
        </p:txBody>
      </p:sp>
      <p:sp>
        <p:nvSpPr>
          <p:cNvPr id="22" name="Text 20"/>
          <p:cNvSpPr/>
          <p:nvPr/>
        </p:nvSpPr>
        <p:spPr>
          <a:xfrm>
            <a:off x="8449270" y="560641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2015 to present</a:t>
            </a:r>
            <a:endParaRPr lang="en-US" sz="2300" dirty="0"/>
          </a:p>
        </p:txBody>
      </p:sp>
      <p:sp>
        <p:nvSpPr>
          <p:cNvPr id="23" name="Text 21"/>
          <p:cNvSpPr/>
          <p:nvPr/>
        </p:nvSpPr>
        <p:spPr>
          <a:xfrm>
            <a:off x="8449270" y="6114574"/>
            <a:ext cx="5387340"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Emergence of thousands of new cryptocurrencies including Ethereum, Binance Coin, Cardano, and Ripple</a:t>
            </a:r>
            <a:endParaRPr lang="en-US" sz="1750" dirty="0"/>
          </a:p>
        </p:txBody>
      </p:sp>
      <p:sp>
        <p:nvSpPr>
          <p:cNvPr id="24" name="Text 22"/>
          <p:cNvSpPr/>
          <p:nvPr/>
        </p:nvSpPr>
        <p:spPr>
          <a:xfrm>
            <a:off x="793790" y="767607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Cryptocurrencies began as a groundbreaking concept, but today they represent one of the largest global financial markets.</a:t>
            </a:r>
            <a:endParaRPr lang="en-US" sz="1750" dirty="0"/>
          </a:p>
        </p:txBody>
      </p:sp>
      <p:sp>
        <p:nvSpPr>
          <p:cNvPr id="25" name="Rectangle: Rounded Corners 24">
            <a:extLst>
              <a:ext uri="{FF2B5EF4-FFF2-40B4-BE49-F238E27FC236}">
                <a16:creationId xmlns:a16="http://schemas.microsoft.com/office/drawing/2014/main" id="{D1B9F16F-628E-D937-0977-0C3746B62F98}"/>
              </a:ext>
            </a:extLst>
          </p:cNvPr>
          <p:cNvSpPr/>
          <p:nvPr/>
        </p:nvSpPr>
        <p:spPr>
          <a:xfrm>
            <a:off x="12596884" y="10508776"/>
            <a:ext cx="1937982" cy="341194"/>
          </a:xfrm>
          <a:prstGeom prst="roundRect">
            <a:avLst/>
          </a:prstGeom>
          <a:solidFill>
            <a:srgbClr val="0E07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59004"/>
            <a:ext cx="11709202"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What Is Blockchain and How Does It Work?</a:t>
            </a:r>
            <a:endParaRPr lang="en-US" sz="4650" dirty="0"/>
          </a:p>
        </p:txBody>
      </p:sp>
      <p:sp>
        <p:nvSpPr>
          <p:cNvPr id="4" name="Text 1"/>
          <p:cNvSpPr/>
          <p:nvPr/>
        </p:nvSpPr>
        <p:spPr>
          <a:xfrm>
            <a:off x="793790" y="454342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Blockchain is a distributed ledger technology in which data is stored in interconnected "blocks." This structure offers several unique advantages:</a:t>
            </a:r>
            <a:endParaRPr lang="en-US" sz="1750" dirty="0"/>
          </a:p>
        </p:txBody>
      </p:sp>
      <p:sp>
        <p:nvSpPr>
          <p:cNvPr id="5" name="Shape 2"/>
          <p:cNvSpPr/>
          <p:nvPr/>
        </p:nvSpPr>
        <p:spPr>
          <a:xfrm>
            <a:off x="793790" y="5524381"/>
            <a:ext cx="6407944" cy="1702832"/>
          </a:xfrm>
          <a:prstGeom prst="roundRect">
            <a:avLst>
              <a:gd name="adj" fmla="val 5595"/>
            </a:avLst>
          </a:prstGeom>
          <a:solidFill>
            <a:srgbClr val="2F1D63"/>
          </a:solidFill>
          <a:ln w="7620">
            <a:solidFill>
              <a:srgbClr val="48367C"/>
            </a:solidFill>
            <a:prstDash val="solid"/>
          </a:ln>
        </p:spPr>
      </p:sp>
      <p:sp>
        <p:nvSpPr>
          <p:cNvPr id="6" name="Text 3"/>
          <p:cNvSpPr/>
          <p:nvPr/>
        </p:nvSpPr>
        <p:spPr>
          <a:xfrm>
            <a:off x="1028224" y="575881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Immutability</a:t>
            </a:r>
            <a:endParaRPr lang="en-US" sz="2300" dirty="0"/>
          </a:p>
        </p:txBody>
      </p:sp>
      <p:sp>
        <p:nvSpPr>
          <p:cNvPr id="7" name="Text 4"/>
          <p:cNvSpPr/>
          <p:nvPr/>
        </p:nvSpPr>
        <p:spPr>
          <a:xfrm>
            <a:off x="1028224" y="6266974"/>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Data stored on the blockchain cannot be altered or deleted.</a:t>
            </a:r>
            <a:endParaRPr lang="en-US" sz="1750" dirty="0"/>
          </a:p>
        </p:txBody>
      </p:sp>
      <p:sp>
        <p:nvSpPr>
          <p:cNvPr id="8" name="Shape 5"/>
          <p:cNvSpPr/>
          <p:nvPr/>
        </p:nvSpPr>
        <p:spPr>
          <a:xfrm>
            <a:off x="7428548" y="5524381"/>
            <a:ext cx="6408063" cy="1702832"/>
          </a:xfrm>
          <a:prstGeom prst="roundRect">
            <a:avLst>
              <a:gd name="adj" fmla="val 5595"/>
            </a:avLst>
          </a:prstGeom>
          <a:solidFill>
            <a:srgbClr val="2F1D63"/>
          </a:solidFill>
          <a:ln w="7620">
            <a:solidFill>
              <a:srgbClr val="48367C"/>
            </a:solidFill>
            <a:prstDash val="solid"/>
          </a:ln>
        </p:spPr>
      </p:sp>
      <p:sp>
        <p:nvSpPr>
          <p:cNvPr id="9" name="Text 6"/>
          <p:cNvSpPr/>
          <p:nvPr/>
        </p:nvSpPr>
        <p:spPr>
          <a:xfrm>
            <a:off x="7662982" y="575881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Full transparency</a:t>
            </a:r>
            <a:endParaRPr lang="en-US" sz="2300" dirty="0"/>
          </a:p>
        </p:txBody>
      </p:sp>
      <p:sp>
        <p:nvSpPr>
          <p:cNvPr id="10" name="Text 7"/>
          <p:cNvSpPr/>
          <p:nvPr/>
        </p:nvSpPr>
        <p:spPr>
          <a:xfrm>
            <a:off x="7662982" y="6266974"/>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All transaction records are publicly visible.</a:t>
            </a:r>
            <a:endParaRPr lang="en-US" sz="1750" dirty="0"/>
          </a:p>
        </p:txBody>
      </p:sp>
      <p:sp>
        <p:nvSpPr>
          <p:cNvPr id="11" name="Shape 8"/>
          <p:cNvSpPr/>
          <p:nvPr/>
        </p:nvSpPr>
        <p:spPr>
          <a:xfrm>
            <a:off x="793790" y="7454027"/>
            <a:ext cx="6407944" cy="1702832"/>
          </a:xfrm>
          <a:prstGeom prst="roundRect">
            <a:avLst>
              <a:gd name="adj" fmla="val 5595"/>
            </a:avLst>
          </a:prstGeom>
          <a:solidFill>
            <a:srgbClr val="2F1D63"/>
          </a:solidFill>
          <a:ln w="7620">
            <a:solidFill>
              <a:srgbClr val="48367C"/>
            </a:solidFill>
            <a:prstDash val="solid"/>
          </a:ln>
        </p:spPr>
      </p:sp>
      <p:sp>
        <p:nvSpPr>
          <p:cNvPr id="12" name="Text 9"/>
          <p:cNvSpPr/>
          <p:nvPr/>
        </p:nvSpPr>
        <p:spPr>
          <a:xfrm>
            <a:off x="1028224" y="768846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High security</a:t>
            </a:r>
            <a:endParaRPr lang="en-US" sz="2300" dirty="0"/>
          </a:p>
        </p:txBody>
      </p:sp>
      <p:sp>
        <p:nvSpPr>
          <p:cNvPr id="13" name="Text 10"/>
          <p:cNvSpPr/>
          <p:nvPr/>
        </p:nvSpPr>
        <p:spPr>
          <a:xfrm>
            <a:off x="1028224" y="8196620"/>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Transactions are secured using cryptographic algorithms and validated by millions of nodes.</a:t>
            </a:r>
            <a:endParaRPr lang="en-US" sz="1750" dirty="0"/>
          </a:p>
        </p:txBody>
      </p:sp>
      <p:sp>
        <p:nvSpPr>
          <p:cNvPr id="14" name="Shape 11"/>
          <p:cNvSpPr/>
          <p:nvPr/>
        </p:nvSpPr>
        <p:spPr>
          <a:xfrm>
            <a:off x="7428548" y="7454027"/>
            <a:ext cx="6408063" cy="1702832"/>
          </a:xfrm>
          <a:prstGeom prst="roundRect">
            <a:avLst>
              <a:gd name="adj" fmla="val 5595"/>
            </a:avLst>
          </a:prstGeom>
          <a:solidFill>
            <a:srgbClr val="2F1D63"/>
          </a:solidFill>
          <a:ln w="7620">
            <a:solidFill>
              <a:srgbClr val="48367C"/>
            </a:solidFill>
            <a:prstDash val="solid"/>
          </a:ln>
        </p:spPr>
      </p:sp>
      <p:sp>
        <p:nvSpPr>
          <p:cNvPr id="15" name="Text 12"/>
          <p:cNvSpPr/>
          <p:nvPr/>
        </p:nvSpPr>
        <p:spPr>
          <a:xfrm>
            <a:off x="7662982" y="768846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No intermediaries</a:t>
            </a:r>
            <a:endParaRPr lang="en-US" sz="2300" dirty="0"/>
          </a:p>
        </p:txBody>
      </p:sp>
      <p:sp>
        <p:nvSpPr>
          <p:cNvPr id="16" name="Text 13"/>
          <p:cNvSpPr/>
          <p:nvPr/>
        </p:nvSpPr>
        <p:spPr>
          <a:xfrm>
            <a:off x="7662982" y="8196620"/>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Financial transfers occur without the need for banks or third-party institutions.</a:t>
            </a:r>
            <a:endParaRPr lang="en-US" sz="1750" dirty="0"/>
          </a:p>
        </p:txBody>
      </p:sp>
      <p:sp>
        <p:nvSpPr>
          <p:cNvPr id="17" name="Text 14"/>
          <p:cNvSpPr/>
          <p:nvPr/>
        </p:nvSpPr>
        <p:spPr>
          <a:xfrm>
            <a:off x="793790" y="941201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Blockchain is the fundamental technology that enables cryptocurrencies.</a:t>
            </a:r>
            <a:endParaRPr lang="en-US" sz="1750" dirty="0"/>
          </a:p>
        </p:txBody>
      </p:sp>
      <p:sp>
        <p:nvSpPr>
          <p:cNvPr id="18" name="Rectangle: Rounded Corners 17">
            <a:extLst>
              <a:ext uri="{FF2B5EF4-FFF2-40B4-BE49-F238E27FC236}">
                <a16:creationId xmlns:a16="http://schemas.microsoft.com/office/drawing/2014/main" id="{EB7E2AC5-CC5F-C7DB-0C4E-FBBB10845B00}"/>
              </a:ext>
            </a:extLst>
          </p:cNvPr>
          <p:cNvSpPr/>
          <p:nvPr/>
        </p:nvSpPr>
        <p:spPr>
          <a:xfrm>
            <a:off x="12596884" y="10508776"/>
            <a:ext cx="1937982" cy="341194"/>
          </a:xfrm>
          <a:prstGeom prst="roundRect">
            <a:avLst/>
          </a:prstGeom>
          <a:solidFill>
            <a:srgbClr val="0E07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23768"/>
            <a:ext cx="8682633"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Advantages of Cryptocurrencies</a:t>
            </a:r>
            <a:endParaRPr lang="en-US" sz="4650" dirty="0"/>
          </a:p>
        </p:txBody>
      </p:sp>
      <p:sp>
        <p:nvSpPr>
          <p:cNvPr id="3" name="Shape 1"/>
          <p:cNvSpPr/>
          <p:nvPr/>
        </p:nvSpPr>
        <p:spPr>
          <a:xfrm>
            <a:off x="793790" y="2161818"/>
            <a:ext cx="6407944" cy="2421136"/>
          </a:xfrm>
          <a:prstGeom prst="roundRect">
            <a:avLst>
              <a:gd name="adj" fmla="val 6043"/>
            </a:avLst>
          </a:prstGeom>
          <a:solidFill>
            <a:srgbClr val="0C0524">
              <a:alpha val="95000"/>
            </a:srgbClr>
          </a:solidFill>
          <a:ln/>
        </p:spPr>
      </p:sp>
      <p:pic>
        <p:nvPicPr>
          <p:cNvPr id="4" name="Image 0" descr="preencoded.png"/>
          <p:cNvPicPr>
            <a:picLocks noChangeAspect="1"/>
          </p:cNvPicPr>
          <p:nvPr/>
        </p:nvPicPr>
        <p:blipFill>
          <a:blip r:embed="rId3"/>
          <a:stretch>
            <a:fillRect/>
          </a:stretch>
        </p:blipFill>
        <p:spPr>
          <a:xfrm>
            <a:off x="793790" y="2131338"/>
            <a:ext cx="6407944" cy="121920"/>
          </a:xfrm>
          <a:prstGeom prst="rect">
            <a:avLst/>
          </a:prstGeom>
        </p:spPr>
      </p:pic>
      <p:pic>
        <p:nvPicPr>
          <p:cNvPr id="5" name="Image 1" descr="preencoded.png"/>
          <p:cNvPicPr>
            <a:picLocks noChangeAspect="1"/>
          </p:cNvPicPr>
          <p:nvPr/>
        </p:nvPicPr>
        <p:blipFill>
          <a:blip r:embed="rId4"/>
          <a:stretch>
            <a:fillRect/>
          </a:stretch>
        </p:blipFill>
        <p:spPr>
          <a:xfrm>
            <a:off x="3657540" y="1821656"/>
            <a:ext cx="680442" cy="680442"/>
          </a:xfrm>
          <a:prstGeom prst="rect">
            <a:avLst/>
          </a:prstGeom>
        </p:spPr>
      </p:pic>
      <p:sp>
        <p:nvSpPr>
          <p:cNvPr id="6" name="Text 2"/>
          <p:cNvSpPr/>
          <p:nvPr/>
        </p:nvSpPr>
        <p:spPr>
          <a:xfrm>
            <a:off x="3861614" y="1991797"/>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1</a:t>
            </a:r>
            <a:endParaRPr lang="en-US" sz="2100" dirty="0"/>
          </a:p>
        </p:txBody>
      </p:sp>
      <p:sp>
        <p:nvSpPr>
          <p:cNvPr id="7" name="Text 3"/>
          <p:cNvSpPr/>
          <p:nvPr/>
        </p:nvSpPr>
        <p:spPr>
          <a:xfrm>
            <a:off x="1051084" y="272879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Decentralization</a:t>
            </a:r>
            <a:endParaRPr lang="en-US" sz="2300" dirty="0"/>
          </a:p>
        </p:txBody>
      </p:sp>
      <p:sp>
        <p:nvSpPr>
          <p:cNvPr id="8" name="Text 4"/>
          <p:cNvSpPr/>
          <p:nvPr/>
        </p:nvSpPr>
        <p:spPr>
          <a:xfrm>
            <a:off x="1051084" y="3236952"/>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Removing intermediaries such as banks reduces transaction costs, increases speed, and prevents centralized control.</a:t>
            </a:r>
            <a:endParaRPr lang="en-US" sz="1750" dirty="0"/>
          </a:p>
        </p:txBody>
      </p:sp>
      <p:sp>
        <p:nvSpPr>
          <p:cNvPr id="9" name="Shape 5"/>
          <p:cNvSpPr/>
          <p:nvPr/>
        </p:nvSpPr>
        <p:spPr>
          <a:xfrm>
            <a:off x="7428548" y="2161818"/>
            <a:ext cx="6408063" cy="2421136"/>
          </a:xfrm>
          <a:prstGeom prst="roundRect">
            <a:avLst>
              <a:gd name="adj" fmla="val 6043"/>
            </a:avLst>
          </a:prstGeom>
          <a:solidFill>
            <a:srgbClr val="0C0524">
              <a:alpha val="95000"/>
            </a:srgbClr>
          </a:solidFill>
          <a:ln/>
        </p:spPr>
      </p:sp>
      <p:pic>
        <p:nvPicPr>
          <p:cNvPr id="10" name="Image 2" descr="preencoded.png"/>
          <p:cNvPicPr>
            <a:picLocks noChangeAspect="1"/>
          </p:cNvPicPr>
          <p:nvPr/>
        </p:nvPicPr>
        <p:blipFill>
          <a:blip r:embed="rId3"/>
          <a:stretch>
            <a:fillRect/>
          </a:stretch>
        </p:blipFill>
        <p:spPr>
          <a:xfrm>
            <a:off x="7428548" y="2131338"/>
            <a:ext cx="6408063" cy="121920"/>
          </a:xfrm>
          <a:prstGeom prst="rect">
            <a:avLst/>
          </a:prstGeom>
        </p:spPr>
      </p:pic>
      <p:pic>
        <p:nvPicPr>
          <p:cNvPr id="11" name="Image 3" descr="preencoded.png"/>
          <p:cNvPicPr>
            <a:picLocks noChangeAspect="1"/>
          </p:cNvPicPr>
          <p:nvPr/>
        </p:nvPicPr>
        <p:blipFill>
          <a:blip r:embed="rId4"/>
          <a:stretch>
            <a:fillRect/>
          </a:stretch>
        </p:blipFill>
        <p:spPr>
          <a:xfrm>
            <a:off x="10292298" y="1821656"/>
            <a:ext cx="680442" cy="680442"/>
          </a:xfrm>
          <a:prstGeom prst="rect">
            <a:avLst/>
          </a:prstGeom>
        </p:spPr>
      </p:pic>
      <p:sp>
        <p:nvSpPr>
          <p:cNvPr id="12" name="Text 6"/>
          <p:cNvSpPr/>
          <p:nvPr/>
        </p:nvSpPr>
        <p:spPr>
          <a:xfrm>
            <a:off x="10496371" y="1991797"/>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2</a:t>
            </a:r>
            <a:endParaRPr lang="en-US" sz="2100" dirty="0"/>
          </a:p>
        </p:txBody>
      </p:sp>
      <p:sp>
        <p:nvSpPr>
          <p:cNvPr id="13" name="Text 7"/>
          <p:cNvSpPr/>
          <p:nvPr/>
        </p:nvSpPr>
        <p:spPr>
          <a:xfrm>
            <a:off x="7685842" y="272879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High Security</a:t>
            </a:r>
            <a:endParaRPr lang="en-US" sz="2300" dirty="0"/>
          </a:p>
        </p:txBody>
      </p:sp>
      <p:sp>
        <p:nvSpPr>
          <p:cNvPr id="14" name="Text 8"/>
          <p:cNvSpPr/>
          <p:nvPr/>
        </p:nvSpPr>
        <p:spPr>
          <a:xfrm>
            <a:off x="7685842" y="3236952"/>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Strong cryptography and decentralized architecture make fraud, tampering, and unauthorized modifications nearly impossible.</a:t>
            </a:r>
            <a:endParaRPr lang="en-US" sz="1750" dirty="0"/>
          </a:p>
        </p:txBody>
      </p:sp>
      <p:sp>
        <p:nvSpPr>
          <p:cNvPr id="15" name="Shape 9"/>
          <p:cNvSpPr/>
          <p:nvPr/>
        </p:nvSpPr>
        <p:spPr>
          <a:xfrm>
            <a:off x="793790" y="5149929"/>
            <a:ext cx="6407944" cy="2421136"/>
          </a:xfrm>
          <a:prstGeom prst="roundRect">
            <a:avLst>
              <a:gd name="adj" fmla="val 6043"/>
            </a:avLst>
          </a:prstGeom>
          <a:solidFill>
            <a:srgbClr val="0C0524">
              <a:alpha val="95000"/>
            </a:srgbClr>
          </a:solidFill>
          <a:ln/>
        </p:spPr>
      </p:sp>
      <p:pic>
        <p:nvPicPr>
          <p:cNvPr id="16" name="Image 4" descr="preencoded.png"/>
          <p:cNvPicPr>
            <a:picLocks noChangeAspect="1"/>
          </p:cNvPicPr>
          <p:nvPr/>
        </p:nvPicPr>
        <p:blipFill>
          <a:blip r:embed="rId3"/>
          <a:stretch>
            <a:fillRect/>
          </a:stretch>
        </p:blipFill>
        <p:spPr>
          <a:xfrm>
            <a:off x="793790" y="5119449"/>
            <a:ext cx="6407944" cy="121920"/>
          </a:xfrm>
          <a:prstGeom prst="rect">
            <a:avLst/>
          </a:prstGeom>
        </p:spPr>
      </p:pic>
      <p:pic>
        <p:nvPicPr>
          <p:cNvPr id="17" name="Image 5" descr="preencoded.png"/>
          <p:cNvPicPr>
            <a:picLocks noChangeAspect="1"/>
          </p:cNvPicPr>
          <p:nvPr/>
        </p:nvPicPr>
        <p:blipFill>
          <a:blip r:embed="rId4"/>
          <a:stretch>
            <a:fillRect/>
          </a:stretch>
        </p:blipFill>
        <p:spPr>
          <a:xfrm>
            <a:off x="3657540" y="4809768"/>
            <a:ext cx="680442" cy="680442"/>
          </a:xfrm>
          <a:prstGeom prst="rect">
            <a:avLst/>
          </a:prstGeom>
        </p:spPr>
      </p:pic>
      <p:sp>
        <p:nvSpPr>
          <p:cNvPr id="18" name="Text 10"/>
          <p:cNvSpPr/>
          <p:nvPr/>
        </p:nvSpPr>
        <p:spPr>
          <a:xfrm>
            <a:off x="3861614" y="4979908"/>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3</a:t>
            </a:r>
            <a:endParaRPr lang="en-US" sz="2100" dirty="0"/>
          </a:p>
        </p:txBody>
      </p:sp>
      <p:sp>
        <p:nvSpPr>
          <p:cNvPr id="19" name="Text 11"/>
          <p:cNvSpPr/>
          <p:nvPr/>
        </p:nvSpPr>
        <p:spPr>
          <a:xfrm>
            <a:off x="1051084" y="571690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Fast Transactions</a:t>
            </a:r>
            <a:endParaRPr lang="en-US" sz="2300" dirty="0"/>
          </a:p>
        </p:txBody>
      </p:sp>
      <p:sp>
        <p:nvSpPr>
          <p:cNvPr id="20" name="Text 12"/>
          <p:cNvSpPr/>
          <p:nvPr/>
        </p:nvSpPr>
        <p:spPr>
          <a:xfrm>
            <a:off x="1051084" y="6225064"/>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International transfers can be completed in seconds or minutes.</a:t>
            </a:r>
            <a:endParaRPr lang="en-US" sz="1750" dirty="0"/>
          </a:p>
        </p:txBody>
      </p:sp>
      <p:sp>
        <p:nvSpPr>
          <p:cNvPr id="21" name="Shape 13"/>
          <p:cNvSpPr/>
          <p:nvPr/>
        </p:nvSpPr>
        <p:spPr>
          <a:xfrm>
            <a:off x="7428548" y="5149929"/>
            <a:ext cx="6408063" cy="2421136"/>
          </a:xfrm>
          <a:prstGeom prst="roundRect">
            <a:avLst>
              <a:gd name="adj" fmla="val 6043"/>
            </a:avLst>
          </a:prstGeom>
          <a:solidFill>
            <a:srgbClr val="0C0524">
              <a:alpha val="95000"/>
            </a:srgbClr>
          </a:solidFill>
          <a:ln/>
        </p:spPr>
      </p:sp>
      <p:pic>
        <p:nvPicPr>
          <p:cNvPr id="22" name="Image 6" descr="preencoded.png"/>
          <p:cNvPicPr>
            <a:picLocks noChangeAspect="1"/>
          </p:cNvPicPr>
          <p:nvPr/>
        </p:nvPicPr>
        <p:blipFill>
          <a:blip r:embed="rId3"/>
          <a:stretch>
            <a:fillRect/>
          </a:stretch>
        </p:blipFill>
        <p:spPr>
          <a:xfrm>
            <a:off x="7428548" y="5119449"/>
            <a:ext cx="6408063" cy="121920"/>
          </a:xfrm>
          <a:prstGeom prst="rect">
            <a:avLst/>
          </a:prstGeom>
        </p:spPr>
      </p:pic>
      <p:pic>
        <p:nvPicPr>
          <p:cNvPr id="23" name="Image 7" descr="preencoded.png"/>
          <p:cNvPicPr>
            <a:picLocks noChangeAspect="1"/>
          </p:cNvPicPr>
          <p:nvPr/>
        </p:nvPicPr>
        <p:blipFill>
          <a:blip r:embed="rId4"/>
          <a:stretch>
            <a:fillRect/>
          </a:stretch>
        </p:blipFill>
        <p:spPr>
          <a:xfrm>
            <a:off x="10292298" y="4809768"/>
            <a:ext cx="680442" cy="680442"/>
          </a:xfrm>
          <a:prstGeom prst="rect">
            <a:avLst/>
          </a:prstGeom>
        </p:spPr>
      </p:pic>
      <p:sp>
        <p:nvSpPr>
          <p:cNvPr id="24" name="Text 14"/>
          <p:cNvSpPr/>
          <p:nvPr/>
        </p:nvSpPr>
        <p:spPr>
          <a:xfrm>
            <a:off x="10496371" y="4979908"/>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4</a:t>
            </a:r>
            <a:endParaRPr lang="en-US" sz="2100" dirty="0"/>
          </a:p>
        </p:txBody>
      </p:sp>
      <p:sp>
        <p:nvSpPr>
          <p:cNvPr id="25" name="Text 15"/>
          <p:cNvSpPr/>
          <p:nvPr/>
        </p:nvSpPr>
        <p:spPr>
          <a:xfrm>
            <a:off x="7685842" y="571690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Low Transaction Fees</a:t>
            </a:r>
            <a:endParaRPr lang="en-US" sz="2300" dirty="0"/>
          </a:p>
        </p:txBody>
      </p:sp>
      <p:sp>
        <p:nvSpPr>
          <p:cNvPr id="26" name="Text 16"/>
          <p:cNvSpPr/>
          <p:nvPr/>
        </p:nvSpPr>
        <p:spPr>
          <a:xfrm>
            <a:off x="7685842" y="6225064"/>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Compared to traditional banking and international transfer systems, cryptocurrency fees are significantly lower.</a:t>
            </a:r>
            <a:endParaRPr lang="en-US" sz="1750" dirty="0"/>
          </a:p>
        </p:txBody>
      </p:sp>
      <p:sp>
        <p:nvSpPr>
          <p:cNvPr id="27" name="Shape 17"/>
          <p:cNvSpPr/>
          <p:nvPr/>
        </p:nvSpPr>
        <p:spPr>
          <a:xfrm>
            <a:off x="793790" y="8138041"/>
            <a:ext cx="6407944" cy="2058233"/>
          </a:xfrm>
          <a:prstGeom prst="roundRect">
            <a:avLst>
              <a:gd name="adj" fmla="val 7108"/>
            </a:avLst>
          </a:prstGeom>
          <a:solidFill>
            <a:srgbClr val="0C0524">
              <a:alpha val="95000"/>
            </a:srgbClr>
          </a:solidFill>
          <a:ln/>
        </p:spPr>
      </p:sp>
      <p:pic>
        <p:nvPicPr>
          <p:cNvPr id="28" name="Image 8" descr="preencoded.png"/>
          <p:cNvPicPr>
            <a:picLocks noChangeAspect="1"/>
          </p:cNvPicPr>
          <p:nvPr/>
        </p:nvPicPr>
        <p:blipFill>
          <a:blip r:embed="rId3"/>
          <a:stretch>
            <a:fillRect/>
          </a:stretch>
        </p:blipFill>
        <p:spPr>
          <a:xfrm>
            <a:off x="793790" y="8107561"/>
            <a:ext cx="6407944" cy="121920"/>
          </a:xfrm>
          <a:prstGeom prst="rect">
            <a:avLst/>
          </a:prstGeom>
        </p:spPr>
      </p:pic>
      <p:pic>
        <p:nvPicPr>
          <p:cNvPr id="29" name="Image 9" descr="preencoded.png"/>
          <p:cNvPicPr>
            <a:picLocks noChangeAspect="1"/>
          </p:cNvPicPr>
          <p:nvPr/>
        </p:nvPicPr>
        <p:blipFill>
          <a:blip r:embed="rId4"/>
          <a:stretch>
            <a:fillRect/>
          </a:stretch>
        </p:blipFill>
        <p:spPr>
          <a:xfrm>
            <a:off x="3657540" y="7797879"/>
            <a:ext cx="680442" cy="680442"/>
          </a:xfrm>
          <a:prstGeom prst="rect">
            <a:avLst/>
          </a:prstGeom>
        </p:spPr>
      </p:pic>
      <p:sp>
        <p:nvSpPr>
          <p:cNvPr id="30" name="Text 18"/>
          <p:cNvSpPr/>
          <p:nvPr/>
        </p:nvSpPr>
        <p:spPr>
          <a:xfrm>
            <a:off x="3861614" y="7968020"/>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5</a:t>
            </a:r>
            <a:endParaRPr lang="en-US" sz="2100" dirty="0"/>
          </a:p>
        </p:txBody>
      </p:sp>
      <p:sp>
        <p:nvSpPr>
          <p:cNvPr id="31" name="Text 19"/>
          <p:cNvSpPr/>
          <p:nvPr/>
        </p:nvSpPr>
        <p:spPr>
          <a:xfrm>
            <a:off x="1051084" y="870501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Privacy</a:t>
            </a:r>
            <a:endParaRPr lang="en-US" sz="2300" dirty="0"/>
          </a:p>
        </p:txBody>
      </p:sp>
      <p:sp>
        <p:nvSpPr>
          <p:cNvPr id="32" name="Text 20"/>
          <p:cNvSpPr/>
          <p:nvPr/>
        </p:nvSpPr>
        <p:spPr>
          <a:xfrm>
            <a:off x="1051084" y="9213175"/>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User identities are not disclosed during transactions.</a:t>
            </a:r>
            <a:endParaRPr lang="en-US" sz="1750" dirty="0"/>
          </a:p>
        </p:txBody>
      </p:sp>
      <p:sp>
        <p:nvSpPr>
          <p:cNvPr id="33" name="Shape 21"/>
          <p:cNvSpPr/>
          <p:nvPr/>
        </p:nvSpPr>
        <p:spPr>
          <a:xfrm>
            <a:off x="7428548" y="8138041"/>
            <a:ext cx="6408063" cy="2058233"/>
          </a:xfrm>
          <a:prstGeom prst="roundRect">
            <a:avLst>
              <a:gd name="adj" fmla="val 7108"/>
            </a:avLst>
          </a:prstGeom>
          <a:solidFill>
            <a:srgbClr val="0C0524">
              <a:alpha val="95000"/>
            </a:srgbClr>
          </a:solidFill>
          <a:ln/>
        </p:spPr>
      </p:sp>
      <p:pic>
        <p:nvPicPr>
          <p:cNvPr id="34" name="Image 10" descr="preencoded.png"/>
          <p:cNvPicPr>
            <a:picLocks noChangeAspect="1"/>
          </p:cNvPicPr>
          <p:nvPr/>
        </p:nvPicPr>
        <p:blipFill>
          <a:blip r:embed="rId3"/>
          <a:stretch>
            <a:fillRect/>
          </a:stretch>
        </p:blipFill>
        <p:spPr>
          <a:xfrm>
            <a:off x="7428548" y="8107561"/>
            <a:ext cx="6408063" cy="121920"/>
          </a:xfrm>
          <a:prstGeom prst="rect">
            <a:avLst/>
          </a:prstGeom>
        </p:spPr>
      </p:pic>
      <p:pic>
        <p:nvPicPr>
          <p:cNvPr id="35" name="Image 11" descr="preencoded.png"/>
          <p:cNvPicPr>
            <a:picLocks noChangeAspect="1"/>
          </p:cNvPicPr>
          <p:nvPr/>
        </p:nvPicPr>
        <p:blipFill>
          <a:blip r:embed="rId4"/>
          <a:stretch>
            <a:fillRect/>
          </a:stretch>
        </p:blipFill>
        <p:spPr>
          <a:xfrm>
            <a:off x="10292298" y="7797879"/>
            <a:ext cx="680442" cy="680442"/>
          </a:xfrm>
          <a:prstGeom prst="rect">
            <a:avLst/>
          </a:prstGeom>
        </p:spPr>
      </p:pic>
      <p:sp>
        <p:nvSpPr>
          <p:cNvPr id="36" name="Text 22"/>
          <p:cNvSpPr/>
          <p:nvPr/>
        </p:nvSpPr>
        <p:spPr>
          <a:xfrm>
            <a:off x="10496371" y="7968020"/>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6</a:t>
            </a:r>
            <a:endParaRPr lang="en-US" sz="2100" dirty="0"/>
          </a:p>
        </p:txBody>
      </p:sp>
      <p:sp>
        <p:nvSpPr>
          <p:cNvPr id="37" name="Text 23"/>
          <p:cNvSpPr/>
          <p:nvPr/>
        </p:nvSpPr>
        <p:spPr>
          <a:xfrm>
            <a:off x="7685842" y="870501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Transparency</a:t>
            </a:r>
            <a:endParaRPr lang="en-US" sz="2300" dirty="0"/>
          </a:p>
        </p:txBody>
      </p:sp>
      <p:sp>
        <p:nvSpPr>
          <p:cNvPr id="38" name="Text 24"/>
          <p:cNvSpPr/>
          <p:nvPr/>
        </p:nvSpPr>
        <p:spPr>
          <a:xfrm>
            <a:off x="7685842" y="9213175"/>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Whilst identities remain anonymous, all transaction data is publicly viewable.</a:t>
            </a:r>
            <a:endParaRPr lang="en-US" sz="1750" dirty="0"/>
          </a:p>
        </p:txBody>
      </p:sp>
      <p:sp>
        <p:nvSpPr>
          <p:cNvPr id="39" name="Rectangle: Rounded Corners 38">
            <a:extLst>
              <a:ext uri="{FF2B5EF4-FFF2-40B4-BE49-F238E27FC236}">
                <a16:creationId xmlns:a16="http://schemas.microsoft.com/office/drawing/2014/main" id="{C0B7AF3A-6BAE-FC40-C43C-35A3F9AA5054}"/>
              </a:ext>
            </a:extLst>
          </p:cNvPr>
          <p:cNvSpPr/>
          <p:nvPr/>
        </p:nvSpPr>
        <p:spPr>
          <a:xfrm>
            <a:off x="12596884" y="10508776"/>
            <a:ext cx="1937982" cy="341194"/>
          </a:xfrm>
          <a:prstGeom prst="roundRect">
            <a:avLst/>
          </a:prstGeom>
          <a:solidFill>
            <a:srgbClr val="0E07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23768"/>
            <a:ext cx="9055894"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Applications of Cryptocurrencies</a:t>
            </a:r>
            <a:endParaRPr lang="en-US" sz="46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821656"/>
            <a:ext cx="566976" cy="566976"/>
          </a:xfrm>
          <a:prstGeom prst="rect">
            <a:avLst/>
          </a:prstGeom>
        </p:spPr>
      </p:pic>
      <p:sp>
        <p:nvSpPr>
          <p:cNvPr id="4" name="Text 1"/>
          <p:cNvSpPr/>
          <p:nvPr/>
        </p:nvSpPr>
        <p:spPr>
          <a:xfrm>
            <a:off x="1644253" y="1956316"/>
            <a:ext cx="3219450"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International Payments</a:t>
            </a:r>
            <a:endParaRPr lang="en-US" sz="2300" dirty="0"/>
          </a:p>
        </p:txBody>
      </p:sp>
      <p:sp>
        <p:nvSpPr>
          <p:cNvPr id="5" name="Text 2"/>
          <p:cNvSpPr/>
          <p:nvPr/>
        </p:nvSpPr>
        <p:spPr>
          <a:xfrm>
            <a:off x="1644253" y="2464475"/>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Cryptocurrencies enable fast, low-cost global money transfers and act as a strong alternative to traditional systems like SWIFT.</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6884" y="1821656"/>
            <a:ext cx="566976" cy="566976"/>
          </a:xfrm>
          <a:prstGeom prst="rect">
            <a:avLst/>
          </a:prstGeom>
        </p:spPr>
      </p:pic>
      <p:sp>
        <p:nvSpPr>
          <p:cNvPr id="7" name="Text 3"/>
          <p:cNvSpPr/>
          <p:nvPr/>
        </p:nvSpPr>
        <p:spPr>
          <a:xfrm>
            <a:off x="8307348" y="1956316"/>
            <a:ext cx="4086701"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Investment and Store of Value</a:t>
            </a:r>
            <a:endParaRPr lang="en-US" sz="2300" dirty="0"/>
          </a:p>
        </p:txBody>
      </p:sp>
      <p:sp>
        <p:nvSpPr>
          <p:cNvPr id="8" name="Text 4"/>
          <p:cNvSpPr/>
          <p:nvPr/>
        </p:nvSpPr>
        <p:spPr>
          <a:xfrm>
            <a:off x="8307348" y="2464475"/>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Many investors view cryptocurrencies as "digital gold" and use them as a hedge against inflation.</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006810"/>
            <a:ext cx="566976" cy="566976"/>
          </a:xfrm>
          <a:prstGeom prst="rect">
            <a:avLst/>
          </a:prstGeom>
        </p:spPr>
      </p:pic>
      <p:sp>
        <p:nvSpPr>
          <p:cNvPr id="10" name="Text 5"/>
          <p:cNvSpPr/>
          <p:nvPr/>
        </p:nvSpPr>
        <p:spPr>
          <a:xfrm>
            <a:off x="1644253" y="414147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Smart Contracts</a:t>
            </a:r>
            <a:endParaRPr lang="en-US" sz="2300" dirty="0"/>
          </a:p>
        </p:txBody>
      </p:sp>
      <p:sp>
        <p:nvSpPr>
          <p:cNvPr id="11" name="Text 6"/>
          <p:cNvSpPr/>
          <p:nvPr/>
        </p:nvSpPr>
        <p:spPr>
          <a:xfrm>
            <a:off x="1644253" y="4649629"/>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Platforms such as Ethereum allow the execution of automated, tamper-proof digital contracts.</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6884" y="4006810"/>
            <a:ext cx="566976" cy="566976"/>
          </a:xfrm>
          <a:prstGeom prst="rect">
            <a:avLst/>
          </a:prstGeom>
        </p:spPr>
      </p:pic>
      <p:sp>
        <p:nvSpPr>
          <p:cNvPr id="13" name="Text 7"/>
          <p:cNvSpPr/>
          <p:nvPr/>
        </p:nvSpPr>
        <p:spPr>
          <a:xfrm>
            <a:off x="8307348" y="4141470"/>
            <a:ext cx="3893582"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NFTs (Non-Fungible Tokens)</a:t>
            </a:r>
            <a:endParaRPr lang="en-US" sz="2300" dirty="0"/>
          </a:p>
        </p:txBody>
      </p:sp>
      <p:sp>
        <p:nvSpPr>
          <p:cNvPr id="14" name="Text 8"/>
          <p:cNvSpPr/>
          <p:nvPr/>
        </p:nvSpPr>
        <p:spPr>
          <a:xfrm>
            <a:off x="8307348" y="4649629"/>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Used in areas such as digital art, gaming, and virtual ownership.</a:t>
            </a:r>
            <a:endParaRPr lang="en-US" sz="175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790" y="5829062"/>
            <a:ext cx="566976" cy="566976"/>
          </a:xfrm>
          <a:prstGeom prst="rect">
            <a:avLst/>
          </a:prstGeom>
        </p:spPr>
      </p:pic>
      <p:sp>
        <p:nvSpPr>
          <p:cNvPr id="16" name="Text 9"/>
          <p:cNvSpPr/>
          <p:nvPr/>
        </p:nvSpPr>
        <p:spPr>
          <a:xfrm>
            <a:off x="1644253" y="5963722"/>
            <a:ext cx="5107900"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Web3 and Decentralized Applications</a:t>
            </a:r>
            <a:endParaRPr lang="en-US" sz="2300" dirty="0"/>
          </a:p>
        </p:txBody>
      </p:sp>
      <p:sp>
        <p:nvSpPr>
          <p:cNvPr id="17" name="Text 10"/>
          <p:cNvSpPr/>
          <p:nvPr/>
        </p:nvSpPr>
        <p:spPr>
          <a:xfrm>
            <a:off x="1644253" y="6471880"/>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Cryptocurrencies form the foundation of the next generation of the internet—Web3.</a:t>
            </a:r>
            <a:endParaRPr lang="en-US" sz="175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56884" y="5829062"/>
            <a:ext cx="566976" cy="566976"/>
          </a:xfrm>
          <a:prstGeom prst="rect">
            <a:avLst/>
          </a:prstGeom>
        </p:spPr>
      </p:pic>
      <p:sp>
        <p:nvSpPr>
          <p:cNvPr id="19" name="Text 11"/>
          <p:cNvSpPr/>
          <p:nvPr/>
        </p:nvSpPr>
        <p:spPr>
          <a:xfrm>
            <a:off x="8307348" y="5963722"/>
            <a:ext cx="5381268"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Payments in Online and Physical Stores</a:t>
            </a:r>
            <a:endParaRPr lang="en-US" sz="2300" dirty="0"/>
          </a:p>
        </p:txBody>
      </p:sp>
      <p:sp>
        <p:nvSpPr>
          <p:cNvPr id="20" name="Text 12"/>
          <p:cNvSpPr/>
          <p:nvPr/>
        </p:nvSpPr>
        <p:spPr>
          <a:xfrm>
            <a:off x="8307348" y="6471880"/>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Companies like Tesla, PayPal, and numerous global retailers have started accepting cryptocurrency payments.</a:t>
            </a:r>
            <a:endParaRPr lang="en-US" sz="1750" dirty="0"/>
          </a:p>
        </p:txBody>
      </p:sp>
      <p:sp>
        <p:nvSpPr>
          <p:cNvPr id="21" name="Rectangle: Rounded Corners 20">
            <a:extLst>
              <a:ext uri="{FF2B5EF4-FFF2-40B4-BE49-F238E27FC236}">
                <a16:creationId xmlns:a16="http://schemas.microsoft.com/office/drawing/2014/main" id="{F74E0C0E-C7E2-AF39-CBAA-6B2CEAB590E7}"/>
              </a:ext>
            </a:extLst>
          </p:cNvPr>
          <p:cNvSpPr/>
          <p:nvPr/>
        </p:nvSpPr>
        <p:spPr>
          <a:xfrm>
            <a:off x="12596884" y="10508776"/>
            <a:ext cx="1937982" cy="341194"/>
          </a:xfrm>
          <a:prstGeom prst="roundRect">
            <a:avLst/>
          </a:prstGeom>
          <a:solidFill>
            <a:srgbClr val="0E07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22114" y="567333"/>
            <a:ext cx="7486293" cy="676989"/>
          </a:xfrm>
          <a:prstGeom prst="rect">
            <a:avLst/>
          </a:prstGeom>
          <a:noFill/>
          <a:ln/>
        </p:spPr>
        <p:txBody>
          <a:bodyPr wrap="none" lIns="0" tIns="0" rIns="0" bIns="0" rtlCol="0" anchor="t"/>
          <a:lstStyle/>
          <a:p>
            <a:pPr marL="0" indent="0" algn="l">
              <a:lnSpc>
                <a:spcPts val="5300"/>
              </a:lnSpc>
              <a:buNone/>
            </a:pPr>
            <a:r>
              <a:rPr lang="en-US" sz="4250" b="1" dirty="0">
                <a:solidFill>
                  <a:srgbClr val="FF8AAF"/>
                </a:solidFill>
                <a:latin typeface="Petrona Bold" pitchFamily="34" charset="0"/>
                <a:ea typeface="Petrona Bold" pitchFamily="34" charset="-122"/>
                <a:cs typeface="Petrona Bold" pitchFamily="34" charset="-120"/>
              </a:rPr>
              <a:t>Challenges and Disadvantages</a:t>
            </a:r>
            <a:endParaRPr lang="en-US" sz="4250" dirty="0"/>
          </a:p>
        </p:txBody>
      </p:sp>
      <p:sp>
        <p:nvSpPr>
          <p:cNvPr id="4" name="Shape 1"/>
          <p:cNvSpPr/>
          <p:nvPr/>
        </p:nvSpPr>
        <p:spPr>
          <a:xfrm>
            <a:off x="722114" y="1553766"/>
            <a:ext cx="3746659" cy="2570798"/>
          </a:xfrm>
          <a:prstGeom prst="roundRect">
            <a:avLst>
              <a:gd name="adj" fmla="val 4268"/>
            </a:avLst>
          </a:prstGeom>
          <a:solidFill>
            <a:srgbClr val="0C0524">
              <a:alpha val="95000"/>
            </a:srgbClr>
          </a:solidFill>
          <a:ln w="22860">
            <a:solidFill>
              <a:srgbClr val="48367C"/>
            </a:solidFill>
            <a:prstDash val="solid"/>
          </a:ln>
        </p:spPr>
      </p:sp>
      <p:pic>
        <p:nvPicPr>
          <p:cNvPr id="5" name="Image 1" descr="preencoded.png"/>
          <p:cNvPicPr>
            <a:picLocks noChangeAspect="1"/>
          </p:cNvPicPr>
          <p:nvPr/>
        </p:nvPicPr>
        <p:blipFill>
          <a:blip r:embed="rId4"/>
          <a:stretch>
            <a:fillRect/>
          </a:stretch>
        </p:blipFill>
        <p:spPr>
          <a:xfrm>
            <a:off x="699254" y="1553766"/>
            <a:ext cx="91440" cy="2570798"/>
          </a:xfrm>
          <a:prstGeom prst="rect">
            <a:avLst/>
          </a:prstGeom>
        </p:spPr>
      </p:pic>
      <p:sp>
        <p:nvSpPr>
          <p:cNvPr id="6" name="Text 2"/>
          <p:cNvSpPr/>
          <p:nvPr/>
        </p:nvSpPr>
        <p:spPr>
          <a:xfrm>
            <a:off x="1019889" y="1782961"/>
            <a:ext cx="2708077" cy="338495"/>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High Price Volatility</a:t>
            </a:r>
            <a:endParaRPr lang="en-US" sz="2100" dirty="0"/>
          </a:p>
        </p:txBody>
      </p:sp>
      <p:sp>
        <p:nvSpPr>
          <p:cNvPr id="7" name="Text 3"/>
          <p:cNvSpPr/>
          <p:nvPr/>
        </p:nvSpPr>
        <p:spPr>
          <a:xfrm>
            <a:off x="1019889" y="2245162"/>
            <a:ext cx="3219688" cy="99012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The crypto market is unpredictable and carries significant investment risk.</a:t>
            </a:r>
            <a:endParaRPr lang="en-US" sz="1600" dirty="0"/>
          </a:p>
        </p:txBody>
      </p:sp>
      <p:sp>
        <p:nvSpPr>
          <p:cNvPr id="8" name="Shape 4"/>
          <p:cNvSpPr/>
          <p:nvPr/>
        </p:nvSpPr>
        <p:spPr>
          <a:xfrm>
            <a:off x="4675108" y="1553766"/>
            <a:ext cx="3746778" cy="2570798"/>
          </a:xfrm>
          <a:prstGeom prst="roundRect">
            <a:avLst>
              <a:gd name="adj" fmla="val 4268"/>
            </a:avLst>
          </a:prstGeom>
          <a:solidFill>
            <a:srgbClr val="0C0524">
              <a:alpha val="95000"/>
            </a:srgbClr>
          </a:solidFill>
          <a:ln w="22860">
            <a:solidFill>
              <a:srgbClr val="48367C"/>
            </a:solidFill>
            <a:prstDash val="solid"/>
          </a:ln>
        </p:spPr>
      </p:sp>
      <p:pic>
        <p:nvPicPr>
          <p:cNvPr id="9" name="Image 2" descr="preencoded.png"/>
          <p:cNvPicPr>
            <a:picLocks noChangeAspect="1"/>
          </p:cNvPicPr>
          <p:nvPr/>
        </p:nvPicPr>
        <p:blipFill>
          <a:blip r:embed="rId4"/>
          <a:stretch>
            <a:fillRect/>
          </a:stretch>
        </p:blipFill>
        <p:spPr>
          <a:xfrm>
            <a:off x="4652248" y="1553766"/>
            <a:ext cx="91440" cy="2570798"/>
          </a:xfrm>
          <a:prstGeom prst="rect">
            <a:avLst/>
          </a:prstGeom>
        </p:spPr>
      </p:pic>
      <p:sp>
        <p:nvSpPr>
          <p:cNvPr id="10" name="Text 5"/>
          <p:cNvSpPr/>
          <p:nvPr/>
        </p:nvSpPr>
        <p:spPr>
          <a:xfrm>
            <a:off x="4972883" y="1782961"/>
            <a:ext cx="2898458" cy="338495"/>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Regulatory Uncertainty</a:t>
            </a:r>
            <a:endParaRPr lang="en-US" sz="2100" dirty="0"/>
          </a:p>
        </p:txBody>
      </p:sp>
      <p:sp>
        <p:nvSpPr>
          <p:cNvPr id="11" name="Text 6"/>
          <p:cNvSpPr/>
          <p:nvPr/>
        </p:nvSpPr>
        <p:spPr>
          <a:xfrm>
            <a:off x="4972883" y="2245162"/>
            <a:ext cx="3219807" cy="1650206"/>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Many countries lack clear regulations regarding cryptocurrencies, creating ambiguity for businesses and users.</a:t>
            </a:r>
            <a:endParaRPr lang="en-US" sz="1600" dirty="0"/>
          </a:p>
        </p:txBody>
      </p:sp>
      <p:sp>
        <p:nvSpPr>
          <p:cNvPr id="12" name="Shape 7"/>
          <p:cNvSpPr/>
          <p:nvPr/>
        </p:nvSpPr>
        <p:spPr>
          <a:xfrm>
            <a:off x="722114" y="4330898"/>
            <a:ext cx="3746659" cy="2249210"/>
          </a:xfrm>
          <a:prstGeom prst="roundRect">
            <a:avLst>
              <a:gd name="adj" fmla="val 4879"/>
            </a:avLst>
          </a:prstGeom>
          <a:solidFill>
            <a:srgbClr val="0C0524">
              <a:alpha val="95000"/>
            </a:srgbClr>
          </a:solidFill>
          <a:ln w="22860">
            <a:solidFill>
              <a:srgbClr val="48367C"/>
            </a:solidFill>
            <a:prstDash val="solid"/>
          </a:ln>
        </p:spPr>
      </p:sp>
      <p:pic>
        <p:nvPicPr>
          <p:cNvPr id="13" name="Image 3" descr="preencoded.png"/>
          <p:cNvPicPr>
            <a:picLocks noChangeAspect="1"/>
          </p:cNvPicPr>
          <p:nvPr/>
        </p:nvPicPr>
        <p:blipFill>
          <a:blip r:embed="rId5"/>
          <a:stretch>
            <a:fillRect/>
          </a:stretch>
        </p:blipFill>
        <p:spPr>
          <a:xfrm>
            <a:off x="699254" y="4330898"/>
            <a:ext cx="91440" cy="2249210"/>
          </a:xfrm>
          <a:prstGeom prst="rect">
            <a:avLst/>
          </a:prstGeom>
        </p:spPr>
      </p:pic>
      <p:sp>
        <p:nvSpPr>
          <p:cNvPr id="14" name="Text 8"/>
          <p:cNvSpPr/>
          <p:nvPr/>
        </p:nvSpPr>
        <p:spPr>
          <a:xfrm>
            <a:off x="1019889" y="4560094"/>
            <a:ext cx="3219688" cy="676989"/>
          </a:xfrm>
          <a:prstGeom prst="rect">
            <a:avLst/>
          </a:prstGeom>
          <a:noFill/>
          <a:ln/>
        </p:spPr>
        <p:txBody>
          <a:bodyPr wrap="squar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Security Risks in Exchanges</a:t>
            </a:r>
            <a:endParaRPr lang="en-US" sz="2100" dirty="0"/>
          </a:p>
        </p:txBody>
      </p:sp>
      <p:sp>
        <p:nvSpPr>
          <p:cNvPr id="15" name="Text 9"/>
          <p:cNvSpPr/>
          <p:nvPr/>
        </p:nvSpPr>
        <p:spPr>
          <a:xfrm>
            <a:off x="1019889" y="5360789"/>
            <a:ext cx="3219688" cy="99012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Although blockchains are secure, centralised exchanges may be vulnerable to hacks.</a:t>
            </a:r>
            <a:endParaRPr lang="en-US" sz="1600" dirty="0"/>
          </a:p>
        </p:txBody>
      </p:sp>
      <p:sp>
        <p:nvSpPr>
          <p:cNvPr id="16" name="Shape 10"/>
          <p:cNvSpPr/>
          <p:nvPr/>
        </p:nvSpPr>
        <p:spPr>
          <a:xfrm>
            <a:off x="4675108" y="4330898"/>
            <a:ext cx="3746778" cy="2249210"/>
          </a:xfrm>
          <a:prstGeom prst="roundRect">
            <a:avLst>
              <a:gd name="adj" fmla="val 4879"/>
            </a:avLst>
          </a:prstGeom>
          <a:solidFill>
            <a:srgbClr val="0C0524">
              <a:alpha val="95000"/>
            </a:srgbClr>
          </a:solidFill>
          <a:ln w="22860">
            <a:solidFill>
              <a:srgbClr val="48367C"/>
            </a:solidFill>
            <a:prstDash val="solid"/>
          </a:ln>
        </p:spPr>
      </p:sp>
      <p:pic>
        <p:nvPicPr>
          <p:cNvPr id="17" name="Image 4" descr="preencoded.png"/>
          <p:cNvPicPr>
            <a:picLocks noChangeAspect="1"/>
          </p:cNvPicPr>
          <p:nvPr/>
        </p:nvPicPr>
        <p:blipFill>
          <a:blip r:embed="rId5"/>
          <a:stretch>
            <a:fillRect/>
          </a:stretch>
        </p:blipFill>
        <p:spPr>
          <a:xfrm>
            <a:off x="4652248" y="4330898"/>
            <a:ext cx="91440" cy="2249210"/>
          </a:xfrm>
          <a:prstGeom prst="rect">
            <a:avLst/>
          </a:prstGeom>
        </p:spPr>
      </p:pic>
      <p:sp>
        <p:nvSpPr>
          <p:cNvPr id="18" name="Text 11"/>
          <p:cNvSpPr/>
          <p:nvPr/>
        </p:nvSpPr>
        <p:spPr>
          <a:xfrm>
            <a:off x="4972883" y="4560094"/>
            <a:ext cx="3219807" cy="676989"/>
          </a:xfrm>
          <a:prstGeom prst="rect">
            <a:avLst/>
          </a:prstGeom>
          <a:noFill/>
          <a:ln/>
        </p:spPr>
        <p:txBody>
          <a:bodyPr wrap="squar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Scams and Fraudulent Projects</a:t>
            </a:r>
            <a:endParaRPr lang="en-US" sz="2100" dirty="0"/>
          </a:p>
        </p:txBody>
      </p:sp>
      <p:sp>
        <p:nvSpPr>
          <p:cNvPr id="19" name="Text 12"/>
          <p:cNvSpPr/>
          <p:nvPr/>
        </p:nvSpPr>
        <p:spPr>
          <a:xfrm>
            <a:off x="4972883" y="5360789"/>
            <a:ext cx="3219807" cy="99012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The popularity of digital currencies has led to the rise of scam projects and fake tokens.</a:t>
            </a:r>
            <a:endParaRPr lang="en-US" sz="1600" dirty="0"/>
          </a:p>
        </p:txBody>
      </p:sp>
      <p:sp>
        <p:nvSpPr>
          <p:cNvPr id="20" name="Shape 13"/>
          <p:cNvSpPr/>
          <p:nvPr/>
        </p:nvSpPr>
        <p:spPr>
          <a:xfrm>
            <a:off x="722114" y="6786443"/>
            <a:ext cx="3746659" cy="1910715"/>
          </a:xfrm>
          <a:prstGeom prst="roundRect">
            <a:avLst>
              <a:gd name="adj" fmla="val 5743"/>
            </a:avLst>
          </a:prstGeom>
          <a:solidFill>
            <a:srgbClr val="0C0524">
              <a:alpha val="95000"/>
            </a:srgbClr>
          </a:solidFill>
          <a:ln w="22860">
            <a:solidFill>
              <a:srgbClr val="48367C"/>
            </a:solidFill>
            <a:prstDash val="solid"/>
          </a:ln>
        </p:spPr>
      </p:sp>
      <p:pic>
        <p:nvPicPr>
          <p:cNvPr id="21" name="Image 5" descr="preencoded.png"/>
          <p:cNvPicPr>
            <a:picLocks noChangeAspect="1"/>
          </p:cNvPicPr>
          <p:nvPr/>
        </p:nvPicPr>
        <p:blipFill>
          <a:blip r:embed="rId6"/>
          <a:stretch>
            <a:fillRect/>
          </a:stretch>
        </p:blipFill>
        <p:spPr>
          <a:xfrm>
            <a:off x="699254" y="6786443"/>
            <a:ext cx="91440" cy="1910715"/>
          </a:xfrm>
          <a:prstGeom prst="rect">
            <a:avLst/>
          </a:prstGeom>
        </p:spPr>
      </p:pic>
      <p:sp>
        <p:nvSpPr>
          <p:cNvPr id="22" name="Text 14"/>
          <p:cNvSpPr/>
          <p:nvPr/>
        </p:nvSpPr>
        <p:spPr>
          <a:xfrm>
            <a:off x="1019889" y="7015639"/>
            <a:ext cx="2708077" cy="338495"/>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Technical Complexity</a:t>
            </a:r>
            <a:endParaRPr lang="en-US" sz="2100" dirty="0"/>
          </a:p>
        </p:txBody>
      </p:sp>
      <p:sp>
        <p:nvSpPr>
          <p:cNvPr id="23" name="Text 15"/>
          <p:cNvSpPr/>
          <p:nvPr/>
        </p:nvSpPr>
        <p:spPr>
          <a:xfrm>
            <a:off x="1019889" y="7477839"/>
            <a:ext cx="3219688" cy="99012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Managing wallets, private keys, and decentralised platforms requires technical knowledge.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23768"/>
            <a:ext cx="8563570"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The Future of Cryptocurrencies</a:t>
            </a:r>
            <a:endParaRPr lang="en-US" sz="4650" dirty="0"/>
          </a:p>
        </p:txBody>
      </p:sp>
      <p:sp>
        <p:nvSpPr>
          <p:cNvPr id="3" name="Text 1"/>
          <p:cNvSpPr/>
          <p:nvPr/>
        </p:nvSpPr>
        <p:spPr>
          <a:xfrm>
            <a:off x="793790" y="182165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Given the rapid evolution of technology, cryptocurrencies are expected to play a major role in the global economy:</a:t>
            </a:r>
            <a:endParaRPr lang="en-US" sz="1750" dirty="0"/>
          </a:p>
        </p:txBody>
      </p:sp>
      <p:sp>
        <p:nvSpPr>
          <p:cNvPr id="4" name="Text 2"/>
          <p:cNvSpPr/>
          <p:nvPr/>
        </p:nvSpPr>
        <p:spPr>
          <a:xfrm>
            <a:off x="793790" y="243971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Becoming a </a:t>
            </a:r>
            <a:r>
              <a:rPr lang="en-US" sz="1750" b="1" dirty="0">
                <a:solidFill>
                  <a:srgbClr val="E0D6DE"/>
                </a:solidFill>
                <a:latin typeface="Inter" pitchFamily="34" charset="0"/>
                <a:ea typeface="Inter" pitchFamily="34" charset="-122"/>
                <a:cs typeface="Inter" pitchFamily="34" charset="-120"/>
              </a:rPr>
              <a:t>global payment standard</a:t>
            </a:r>
            <a:endParaRPr lang="en-US" sz="1750" dirty="0"/>
          </a:p>
        </p:txBody>
      </p:sp>
      <p:sp>
        <p:nvSpPr>
          <p:cNvPr id="5" name="Text 3"/>
          <p:cNvSpPr/>
          <p:nvPr/>
        </p:nvSpPr>
        <p:spPr>
          <a:xfrm>
            <a:off x="793790" y="288190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Integration with </a:t>
            </a:r>
            <a:r>
              <a:rPr lang="en-US" sz="1750" b="1" dirty="0">
                <a:solidFill>
                  <a:srgbClr val="E0D6DE"/>
                </a:solidFill>
                <a:latin typeface="Inter" pitchFamily="34" charset="0"/>
                <a:ea typeface="Inter" pitchFamily="34" charset="-122"/>
                <a:cs typeface="Inter" pitchFamily="34" charset="-120"/>
              </a:rPr>
              <a:t>AI, IoT, and Web3 applications</a:t>
            </a:r>
            <a:endParaRPr lang="en-US" sz="1750" dirty="0"/>
          </a:p>
        </p:txBody>
      </p:sp>
      <p:sp>
        <p:nvSpPr>
          <p:cNvPr id="6" name="Text 4"/>
          <p:cNvSpPr/>
          <p:nvPr/>
        </p:nvSpPr>
        <p:spPr>
          <a:xfrm>
            <a:off x="793790" y="332410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Adoption by banks and governments</a:t>
            </a:r>
            <a:endParaRPr lang="en-US" sz="1750" dirty="0"/>
          </a:p>
        </p:txBody>
      </p:sp>
      <p:sp>
        <p:nvSpPr>
          <p:cNvPr id="7" name="Text 5"/>
          <p:cNvSpPr/>
          <p:nvPr/>
        </p:nvSpPr>
        <p:spPr>
          <a:xfrm>
            <a:off x="793790" y="376630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Expansion of blockchain-based solutions in finance, healthcare, energy, and insurance</a:t>
            </a:r>
            <a:endParaRPr lang="en-US" sz="1750" dirty="0"/>
          </a:p>
        </p:txBody>
      </p:sp>
      <p:sp>
        <p:nvSpPr>
          <p:cNvPr id="8" name="Text 6"/>
          <p:cNvSpPr/>
          <p:nvPr/>
        </p:nvSpPr>
        <p:spPr>
          <a:xfrm>
            <a:off x="793790" y="438435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Cryptocurrencies are redefining the concept of value transfer and are likely to shape the future of digital finance.</a:t>
            </a:r>
            <a:endParaRPr lang="en-US" sz="1750" dirty="0"/>
          </a:p>
        </p:txBody>
      </p:sp>
      <p:sp>
        <p:nvSpPr>
          <p:cNvPr id="9" name="Shape 7"/>
          <p:cNvSpPr/>
          <p:nvPr/>
        </p:nvSpPr>
        <p:spPr>
          <a:xfrm>
            <a:off x="793790" y="5115791"/>
            <a:ext cx="13042821" cy="35957"/>
          </a:xfrm>
          <a:prstGeom prst="rect">
            <a:avLst/>
          </a:prstGeom>
          <a:solidFill>
            <a:srgbClr val="E0D6DE">
              <a:alpha val="50000"/>
            </a:srgbClr>
          </a:solidFill>
          <a:ln/>
        </p:spPr>
      </p:sp>
      <p:sp>
        <p:nvSpPr>
          <p:cNvPr id="10" name="Text 8"/>
          <p:cNvSpPr/>
          <p:nvPr/>
        </p:nvSpPr>
        <p:spPr>
          <a:xfrm>
            <a:off x="793790" y="5491877"/>
            <a:ext cx="4763333" cy="595432"/>
          </a:xfrm>
          <a:prstGeom prst="rect">
            <a:avLst/>
          </a:prstGeom>
          <a:noFill/>
          <a:ln/>
        </p:spPr>
        <p:txBody>
          <a:bodyPr wrap="none" lIns="0" tIns="0" rIns="0" bIns="0" rtlCol="0" anchor="t"/>
          <a:lstStyle/>
          <a:p>
            <a:pPr marL="0" indent="0" algn="l">
              <a:lnSpc>
                <a:spcPts val="4650"/>
              </a:lnSpc>
              <a:buNone/>
            </a:pPr>
            <a:r>
              <a:rPr lang="en-US" sz="3750" b="1" dirty="0">
                <a:solidFill>
                  <a:srgbClr val="FF8AAF"/>
                </a:solidFill>
                <a:latin typeface="Petrona Bold" pitchFamily="34" charset="0"/>
                <a:ea typeface="Petrona Bold" pitchFamily="34" charset="-122"/>
                <a:cs typeface="Petrona Bold" pitchFamily="34" charset="-120"/>
              </a:rPr>
              <a:t>Conclusion</a:t>
            </a:r>
            <a:endParaRPr lang="en-US" sz="3750" dirty="0"/>
          </a:p>
        </p:txBody>
      </p:sp>
      <p:sp>
        <p:nvSpPr>
          <p:cNvPr id="11" name="Text 9"/>
          <p:cNvSpPr/>
          <p:nvPr/>
        </p:nvSpPr>
        <p:spPr>
          <a:xfrm>
            <a:off x="1133951" y="6682621"/>
            <a:ext cx="12702659"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Cryptocurrencies are more than a new financial instrument—they represent a fundamental transformation in the way value is stored, transferred, and managed. With features such as decentralization, high security, and rapid transactions, cryptocurrencies have become a key driver of the digital economy. Despite existing challenges, the future of this technology remains promising, and its global adoption continues to accelerate.</a:t>
            </a:r>
            <a:endParaRPr lang="en-US" sz="1750" dirty="0"/>
          </a:p>
        </p:txBody>
      </p:sp>
      <p:sp>
        <p:nvSpPr>
          <p:cNvPr id="12" name="Shape 10"/>
          <p:cNvSpPr/>
          <p:nvPr/>
        </p:nvSpPr>
        <p:spPr>
          <a:xfrm>
            <a:off x="793790" y="6427470"/>
            <a:ext cx="30480" cy="1961912"/>
          </a:xfrm>
          <a:prstGeom prst="rect">
            <a:avLst/>
          </a:prstGeom>
          <a:solidFill>
            <a:srgbClr val="876CD4"/>
          </a:solidFill>
          <a:ln/>
        </p:spPr>
      </p:sp>
      <p:sp>
        <p:nvSpPr>
          <p:cNvPr id="13" name="Rectangle: Rounded Corners 12">
            <a:extLst>
              <a:ext uri="{FF2B5EF4-FFF2-40B4-BE49-F238E27FC236}">
                <a16:creationId xmlns:a16="http://schemas.microsoft.com/office/drawing/2014/main" id="{257B9442-B8CB-60A6-5840-1597625A0DEB}"/>
              </a:ext>
            </a:extLst>
          </p:cNvPr>
          <p:cNvSpPr/>
          <p:nvPr/>
        </p:nvSpPr>
        <p:spPr>
          <a:xfrm>
            <a:off x="12596884" y="10508776"/>
            <a:ext cx="1937982" cy="341194"/>
          </a:xfrm>
          <a:prstGeom prst="roundRect">
            <a:avLst/>
          </a:prstGeom>
          <a:solidFill>
            <a:srgbClr val="0E07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809</Words>
  <Application>Microsoft Office PowerPoint</Application>
  <PresentationFormat>Custom</PresentationFormat>
  <Paragraphs>91</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Inter</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hamlo</cp:lastModifiedBy>
  <cp:revision>3</cp:revision>
  <dcterms:created xsi:type="dcterms:W3CDTF">2025-12-05T06:59:58Z</dcterms:created>
  <dcterms:modified xsi:type="dcterms:W3CDTF">2025-12-05T07:02:32Z</dcterms:modified>
</cp:coreProperties>
</file>